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76" r:id="rId4"/>
    <p:sldId id="268" r:id="rId5"/>
    <p:sldId id="257" r:id="rId6"/>
    <p:sldId id="258" r:id="rId7"/>
    <p:sldId id="259" r:id="rId8"/>
    <p:sldId id="269" r:id="rId9"/>
    <p:sldId id="260" r:id="rId10"/>
    <p:sldId id="271" r:id="rId11"/>
    <p:sldId id="272" r:id="rId12"/>
    <p:sldId id="274" r:id="rId13"/>
    <p:sldId id="273" r:id="rId14"/>
    <p:sldId id="275" r:id="rId15"/>
    <p:sldId id="277" r:id="rId16"/>
    <p:sldId id="261" r:id="rId17"/>
    <p:sldId id="262" r:id="rId18"/>
    <p:sldId id="263" r:id="rId19"/>
    <p:sldId id="264" r:id="rId20"/>
    <p:sldId id="265" r:id="rId21"/>
    <p:sldId id="266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2"/>
    <p:restoredTop sz="94563"/>
  </p:normalViewPr>
  <p:slideViewPr>
    <p:cSldViewPr snapToGrid="0" snapToObjects="1">
      <p:cViewPr varScale="1">
        <p:scale>
          <a:sx n="214" d="100"/>
          <a:sy n="214" d="100"/>
        </p:scale>
        <p:origin x="4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7505-E051-2546-8C0B-76D4C6245397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6EB0-A6CE-FF4D-88FA-F283BF6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6EB0-A6CE-FF4D-88FA-F283BF6D97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9D10-F6B4-9845-A8C5-0FCF38FEC899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5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3206-CF12-8542-A6E1-6DBD3E24526A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1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B0C0-D372-9C4B-A779-968BF032AC2D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0555-47C4-7B40-8A97-14C1895AFB7D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160B-3DBA-9049-B03F-129EFEEEF524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33EF-0AD2-F24C-8F96-8412AB96F2E9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045-DE69-6141-BD88-1B27C3B89D40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8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34-C7FF-E148-ACD4-38FF1955CA8B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0556-1588-1949-B5BB-4D1A4BFE62E9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8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A10C-CDC0-2749-811A-6B1185558632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45C7-26AA-A14E-95C8-47706C9B36A9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58ECF-5213-6F42-BD26-E98EE40B1E6E}" type="datetime3">
              <a:rPr lang="en-US" smtClean="0"/>
              <a:t>28 December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B17B-7157-4648-AB97-91649543C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895A2-C0DE-5E44-9CBD-EDCB2F69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881970"/>
            <a:ext cx="4114800" cy="1016786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young boy holding a baby&#10;&#10;Description automatically generated">
            <a:extLst>
              <a:ext uri="{FF2B5EF4-FFF2-40B4-BE49-F238E27FC236}">
                <a16:creationId xmlns:a16="http://schemas.microsoft.com/office/drawing/2014/main" id="{870AFD13-2A99-8A47-BD7A-DE4038CE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287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34436-6DB6-604C-B7A5-BFC40594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357A0-197F-F648-90B7-3261BE17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4AC36-F8AB-A745-9DAC-2BA7CBF8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106E-4E65-244D-85E2-5A1C60737EE3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355639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Vim is an acronym for “Vi </a:t>
            </a:r>
            <a:r>
              <a:rPr lang="en-US" sz="1900" dirty="0" err="1">
                <a:solidFill>
                  <a:srgbClr val="FFFFFF"/>
                </a:solidFill>
              </a:rPr>
              <a:t>IMproved</a:t>
            </a:r>
            <a:r>
              <a:rPr lang="en-US" sz="19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Most U</a:t>
            </a:r>
            <a:r>
              <a:rPr lang="en-US" sz="1200" dirty="0">
                <a:solidFill>
                  <a:srgbClr val="FFFFFF"/>
                </a:solidFill>
              </a:rPr>
              <a:t>NIX</a:t>
            </a:r>
            <a:r>
              <a:rPr lang="en-US" sz="15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19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4542757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FFFFFF"/>
                </a:solidFill>
              </a:rPr>
              <a:t>The pursuit of knowledge is never-ending. The day you stop seeking knowledge is the day you stop growing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—Brandon Travis </a:t>
            </a:r>
            <a:r>
              <a:rPr lang="en-US" sz="1600" dirty="0" err="1">
                <a:solidFill>
                  <a:srgbClr val="FFFFFF"/>
                </a:solidFill>
              </a:rPr>
              <a:t>Ciaccio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3901-3346-4C49-AAB4-923C88F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E621-B905-9F4F-B19C-1EE1CC1D45CB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Normal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 default mode when you open a file in Vim is normal, or command mode.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Commands enable you to move anywhere in the file, perform edits, enter insert mode to add new text, save the file, or exit the file.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Basic cursor movement in normal mode: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500" dirty="0">
                <a:solidFill>
                  <a:srgbClr val="FFFFFF"/>
                </a:solidFill>
              </a:rPr>
              <a:t> – move cursor left one space.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500" dirty="0">
                <a:solidFill>
                  <a:srgbClr val="FFFFFF"/>
                </a:solidFill>
              </a:rPr>
              <a:t> – move cursor down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500" dirty="0">
                <a:solidFill>
                  <a:srgbClr val="FFFFFF"/>
                </a:solidFill>
              </a:rPr>
              <a:t> – move cursor up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500" dirty="0">
                <a:solidFill>
                  <a:srgbClr val="FFFFFF"/>
                </a:solidFill>
              </a:rPr>
              <a:t> – move cursor right one space.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File related commands: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wq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FFFFFF"/>
                </a:solidFill>
              </a:rPr>
              <a:t>– save and quit file.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:q! </a:t>
            </a:r>
            <a:r>
              <a:rPr lang="en-US" sz="1500" dirty="0">
                <a:solidFill>
                  <a:srgbClr val="FFFFFF"/>
                </a:solidFill>
              </a:rPr>
              <a:t>– quit file without saving.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:%s/hello/goodbye/g </a:t>
            </a:r>
            <a:r>
              <a:rPr lang="en-US" sz="1500" dirty="0">
                <a:solidFill>
                  <a:srgbClr val="FFFFFF"/>
                </a:solidFill>
              </a:rPr>
              <a:t>– replace all instances of “hello” with “goodbye”.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 – jump to line number 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35FC66-C09C-3A4B-AE77-45C03B22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AF260-629F-8845-BA03-D94CC1460DD8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Vim commands can be thought of as a language it and of itself.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For example, in Vim,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d</a:t>
            </a:r>
            <a:r>
              <a:rPr lang="en-US" sz="1900" dirty="0">
                <a:solidFill>
                  <a:srgbClr val="FFFFFF"/>
                </a:solidFill>
              </a:rPr>
              <a:t>’ means to delete, and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w</a:t>
            </a:r>
            <a:r>
              <a:rPr lang="en-US" sz="1900" dirty="0">
                <a:solidFill>
                  <a:srgbClr val="FFFFFF"/>
                </a:solidFill>
              </a:rPr>
              <a:t>’ means a word: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These operations can be combined into the command “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diw</a:t>
            </a:r>
            <a:r>
              <a:rPr lang="en-US" sz="1500" dirty="0">
                <a:solidFill>
                  <a:srgbClr val="FFFFFF"/>
                </a:solidFill>
              </a:rPr>
              <a:t>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This reads as “delete in word”, and deletes the word your cursor is in.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You can also combine operations with movement/motion commands (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900" dirty="0">
                <a:solidFill>
                  <a:srgbClr val="FFFFFF"/>
                </a:solidFill>
              </a:rPr>
              <a:t>) and counts: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dl</a:t>
            </a:r>
            <a:r>
              <a:rPr lang="en-US" sz="1500" dirty="0">
                <a:solidFill>
                  <a:srgbClr val="FFFFFF"/>
                </a:solidFill>
              </a:rPr>
              <a:t>” deletes one character to the right.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3dl</a:t>
            </a:r>
            <a:r>
              <a:rPr lang="en-US" sz="1500" dirty="0">
                <a:solidFill>
                  <a:srgbClr val="FFFFFF"/>
                </a:solidFill>
              </a:rPr>
              <a:t>” deletes three characters to the right.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This ability to combine operations with motions and counts is what makes Vim so flexible and great for text editing.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Note that Vim is case-sensitive, so make sure you’re using the right casing for your commands.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59A8DB-BDF7-3440-847D-19A1DAC2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63A2D-8C02-B24E-968C-016DF169A034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Insert Mode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Insert mode allows you to add text to a 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Normal mode is used to navigate and make quick edits to files.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Insert mode is used only to add text.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should spend most of your time in normal mode.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entered when the key ‘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’ is pressed in normal mode.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can also enter insert mode with ‘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a</a:t>
            </a:r>
            <a:r>
              <a:rPr lang="en-US" sz="2000" dirty="0">
                <a:solidFill>
                  <a:srgbClr val="FFFFFF"/>
                </a:solidFill>
              </a:rPr>
              <a:t>’, which appends text after the cursor rather than before.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exited when the escape key is pressed.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ED0191-D6C7-0349-9841-11ED8512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8F773-52C2-1E4F-89EA-FC467BB73005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51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8C2C8-5677-D44D-8298-8ADF39A0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FE632-FBD4-5448-8974-C4E254895A63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commands are not obvious.</a:t>
            </a:r>
          </a:p>
          <a:p>
            <a:pPr lvl="1"/>
            <a:r>
              <a:rPr lang="en-US" sz="1800"/>
              <a:t>This is not unique to Vim, it is also true for emacs.</a:t>
            </a:r>
          </a:p>
          <a:p>
            <a:r>
              <a:rPr lang="en-US" sz="1800"/>
              <a:t>It requires practice!</a:t>
            </a:r>
          </a:p>
          <a:p>
            <a:pPr lvl="1"/>
            <a:r>
              <a:rPr lang="en-US" sz="1800"/>
              <a:t>It is a kind of muscle memory, like playing the guitar.</a:t>
            </a:r>
          </a:p>
          <a:p>
            <a:pPr lvl="1"/>
            <a:r>
              <a:rPr lang="en-US" sz="1800"/>
              <a:t>No one thinks “I need to type i now to insert”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19" y="643467"/>
            <a:ext cx="4158534" cy="52781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9220" y="6199632"/>
            <a:ext cx="530153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9288C96-B2B8-0541-9483-3EA14CB3DC7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9D85-7ED5-074F-A00A-B3A74D9C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4D07-EDBE-1849-8391-B8FF2A1D13C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78684-020D-4A4A-88D6-6606895E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vi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Makefile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68971-9D27-874B-8BEC-14CFF71E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028" y="846502"/>
            <a:ext cx="8166001" cy="51649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E80B5-E914-FA41-B0F9-BE3D9C7F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59D3E-70FD-994B-B9FE-2A8E5C68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5A3E86B-AED7-7A4E-A341-F628CD232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8E99F-079B-3B4E-80FC-3F21C491AE40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5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C4AB5E-CC0C-1A4F-851C-3BDCFDF7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651" y="805275"/>
            <a:ext cx="8329290" cy="52474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B997-9141-5A41-AD15-83912536E0FA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8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A0FA94-B253-194C-9B4E-8B6ECF2BF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931" y="788158"/>
            <a:ext cx="8383630" cy="528168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8E859D-7C9E-434F-9D27-13A9FEC90B26}"/>
              </a:ext>
            </a:extLst>
          </p:cNvPr>
          <p:cNvCxnSpPr>
            <a:cxnSpLocks/>
          </p:cNvCxnSpPr>
          <p:nvPr/>
        </p:nvCxnSpPr>
        <p:spPr>
          <a:xfrm flipH="1" flipV="1">
            <a:off x="4299798" y="3301173"/>
            <a:ext cx="1035518" cy="943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Oh no! A typo!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CAE1-D999-8544-846C-227F3781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5C610-7DD4-E940-82E7-76553FB9B0F6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work?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ED206E-91EB-7445-96D4-6DCBC50E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54037"/>
            <a:ext cx="7188199" cy="45465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688F8-3A54-DD46-B5B6-0F787ABE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35A8-B5D5-AE4E-8943-B0F2C41D0E47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Assumptions</a:t>
            </a:r>
            <a:endParaRPr lang="en-US" dirty="0"/>
          </a:p>
        </p:txBody>
      </p: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6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have access to a computer.</a:t>
            </a:r>
          </a:p>
          <a:p>
            <a:r>
              <a:rPr lang="en-US" sz="2400" dirty="0"/>
              <a:t>You have an account on </a:t>
            </a:r>
            <a:r>
              <a:rPr lang="en-US" sz="2400" dirty="0" err="1">
                <a:latin typeface="Courier" pitchFamily="2" charset="0"/>
              </a:rPr>
              <a:t>unix.ucsc.edu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You have created your account on </a:t>
            </a:r>
            <a:r>
              <a:rPr lang="en-US" sz="2400" dirty="0" err="1">
                <a:latin typeface="Courier" pitchFamily="2" charset="0"/>
              </a:rPr>
              <a:t>gitlab.soe.ucsc.edu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You have created an </a:t>
            </a:r>
            <a:r>
              <a:rPr lang="en-US" sz="2400" dirty="0" err="1">
                <a:latin typeface="Courier" pitchFamily="2" charset="0"/>
              </a:rPr>
              <a:t>ssh</a:t>
            </a:r>
            <a:r>
              <a:rPr lang="en-US" sz="2400" dirty="0"/>
              <a:t> key</a:t>
            </a:r>
          </a:p>
          <a:p>
            <a:pPr lvl="1"/>
            <a:r>
              <a:rPr lang="en-US" dirty="0"/>
              <a:t>How to do that depends on whether you use Mac, Linux, or Windows.</a:t>
            </a:r>
          </a:p>
          <a:p>
            <a:r>
              <a:rPr lang="en-US" sz="2400" dirty="0"/>
              <a:t>You have written at least a simple in a higher-level language program.</a:t>
            </a:r>
          </a:p>
          <a:p>
            <a:r>
              <a:rPr lang="en-US" sz="2400" dirty="0"/>
              <a:t>You have passed CSE 12.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9613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9BFF-571B-A448-98F6-80FAB8AC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A7F0-81BF-354A-9D28-D7A13536B182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And further, by these, my son, be admonished: of making many books there is no end; and much study is a weariness of the flesh.</a:t>
            </a:r>
          </a:p>
          <a:p>
            <a:pPr algn="r"/>
            <a:r>
              <a:rPr lang="en-US" dirty="0"/>
              <a:t>—Ecclesiastes 12:12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B076-3BA0-FA48-8E73-47CC1FB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E84C-DEF4-6B4B-A307-FEB76913530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1E27DE-1468-C740-A6CC-A662FEBB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68" y="742615"/>
            <a:ext cx="8494497" cy="5372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999637" y="1766037"/>
            <a:ext cx="1361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976966" y="2074363"/>
            <a:ext cx="206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Commit your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763677" y="2743914"/>
            <a:ext cx="17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Push to the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960021" y="1828802"/>
            <a:ext cx="3039616" cy="10651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00940" y="2189512"/>
            <a:ext cx="576026" cy="54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156503" y="2913191"/>
            <a:ext cx="260717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E3C4-13BD-2E4F-9618-A56106D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A4E6-76D8-404B-A9A9-9A6FF56B9BF5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26FDD9-D5A4-F949-B7A5-9C42A5380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2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must read the cheating policy.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acknowledge having done so by submitting a PDF of the policy using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 not read and acknowledge the policy then your assignments </a:t>
            </a:r>
            <a:r>
              <a:rPr lang="en-US" sz="2400" i="1" dirty="0">
                <a:solidFill>
                  <a:srgbClr val="FFFFFF"/>
                </a:solidFill>
              </a:rPr>
              <a:t>will not be graded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Do this </a:t>
            </a:r>
            <a:r>
              <a:rPr lang="en-US" sz="2400" i="1" dirty="0">
                <a:solidFill>
                  <a:srgbClr val="FFFFFF"/>
                </a:solidFill>
              </a:rPr>
              <a:t>once</a:t>
            </a:r>
            <a:r>
              <a:rPr lang="en-US" sz="2400" dirty="0">
                <a:solidFill>
                  <a:srgbClr val="FFFFFF"/>
                </a:solidFill>
              </a:rPr>
              <a:t> for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assignment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5253-F2D5-7C4E-A9FA-52146610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82EB-E698-A745-A992-4C7111CCBFD8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Let’s get you on the timeshare (server)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Connect to </a:t>
            </a:r>
            <a:r>
              <a:rPr lang="en-US" sz="1800" dirty="0" err="1">
                <a:latin typeface="Courier" pitchFamily="2" charset="0"/>
              </a:rPr>
              <a:t>unix.ucsc.edu</a:t>
            </a:r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400" dirty="0"/>
              <a:t>Which does not accept </a:t>
            </a:r>
            <a:r>
              <a:rPr lang="en-US" sz="1400" dirty="0" err="1">
                <a:latin typeface="Courier" pitchFamily="2" charset="0"/>
              </a:rPr>
              <a:t>ssh</a:t>
            </a:r>
            <a:endParaRPr lang="en-US" sz="1400" dirty="0">
              <a:latin typeface="Courier" pitchFamily="2" charset="0"/>
            </a:endParaRPr>
          </a:p>
          <a:p>
            <a:pPr lvl="2"/>
            <a:r>
              <a:rPr lang="en-US" sz="1000" dirty="0"/>
              <a:t>Why? Because it runs a 37-year-old file system.</a:t>
            </a:r>
          </a:p>
          <a:p>
            <a:r>
              <a:rPr lang="en-US" sz="1800" dirty="0"/>
              <a:t>Make directories</a:t>
            </a:r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complete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© 2020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E92-7BDB-EF45-B09E-DCAE9BA4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FDF6-7C9A-8A4F-86A5-9EB974A0CE73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603" y="512437"/>
            <a:ext cx="8333040" cy="58331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4BE42-AC8C-334E-9CF7-7B8D56D5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4898-A967-4C40-8C42-5CFF3806D981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474647-E526-A346-9F1A-97EF6A29D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5" y="2074363"/>
            <a:ext cx="330099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unix.ucsc.edu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4BF7-E281-6D47-8EE8-BFD1F79D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341" y="797735"/>
            <a:ext cx="8320203" cy="5262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28D81-2675-364F-AC16-E62B125E5F7A}"/>
              </a:ext>
            </a:extLst>
          </p:cNvPr>
          <p:cNvSpPr txBox="1"/>
          <p:nvPr/>
        </p:nvSpPr>
        <p:spPr>
          <a:xfrm>
            <a:off x="5511316" y="2474892"/>
            <a:ext cx="4624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clients for Windows if you are so inclined.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AB835-20A6-A944-B6B3-45325681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6D844-CFCC-3B44-BE8A-210943A1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275008-4D92-644F-9276-8DC997E3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E40A-79CA-D340-B016-85A1616E47C4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8DF63-6ECD-0E48-BED6-09F7DB60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mkdir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 cse13s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DCDC5E-EE56-6140-B970-2E360A2B2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928" y="757645"/>
            <a:ext cx="8413718" cy="53427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9DDAAB-CCF0-3440-A9AD-DF1544607F0D}"/>
              </a:ext>
            </a:extLst>
          </p:cNvPr>
          <p:cNvCxnSpPr/>
          <p:nvPr/>
        </p:nvCxnSpPr>
        <p:spPr>
          <a:xfrm flipH="1">
            <a:off x="7691320" y="1238268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DFFBE3-9CFC-9049-933B-BC96BD601869}"/>
              </a:ext>
            </a:extLst>
          </p:cNvPr>
          <p:cNvCxnSpPr/>
          <p:nvPr/>
        </p:nvCxnSpPr>
        <p:spPr>
          <a:xfrm flipH="1">
            <a:off x="8050548" y="14852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30B87D-BD83-EC44-81A8-69940EBDC1BA}"/>
              </a:ext>
            </a:extLst>
          </p:cNvPr>
          <p:cNvCxnSpPr/>
          <p:nvPr/>
        </p:nvCxnSpPr>
        <p:spPr>
          <a:xfrm flipH="1">
            <a:off x="7332091" y="1737509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1F3E6-3767-2F46-85E5-039413932A36}"/>
              </a:ext>
            </a:extLst>
          </p:cNvPr>
          <p:cNvCxnSpPr/>
          <p:nvPr/>
        </p:nvCxnSpPr>
        <p:spPr>
          <a:xfrm flipH="1">
            <a:off x="6613634" y="19424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2FF4F8-EBB7-D14C-9616-0760295FA119}"/>
              </a:ext>
            </a:extLst>
          </p:cNvPr>
          <p:cNvSpPr txBox="1"/>
          <p:nvPr/>
        </p:nvSpPr>
        <p:spPr>
          <a:xfrm>
            <a:off x="8808006" y="1324933"/>
            <a:ext cx="157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Keep it private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C1DC9-9528-D142-8A4D-0A9F80712DFF}"/>
              </a:ext>
            </a:extLst>
          </p:cNvPr>
          <p:cNvSpPr txBox="1"/>
          <p:nvPr/>
        </p:nvSpPr>
        <p:spPr>
          <a:xfrm>
            <a:off x="8506585" y="1093224"/>
            <a:ext cx="216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 the directory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0727F-2871-5347-B4CE-0EBA0BC1D9E2}"/>
              </a:ext>
            </a:extLst>
          </p:cNvPr>
          <p:cNvSpPr txBox="1"/>
          <p:nvPr/>
        </p:nvSpPr>
        <p:spPr>
          <a:xfrm>
            <a:off x="7321486" y="1781169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Anything in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C3AD1-1503-194C-B3CA-B26B4017269D}"/>
              </a:ext>
            </a:extLst>
          </p:cNvPr>
          <p:cNvSpPr txBox="1"/>
          <p:nvPr/>
        </p:nvSpPr>
        <p:spPr>
          <a:xfrm>
            <a:off x="8064746" y="1581005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Go to the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C02C1-5179-4E49-A76E-D0B7C336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0E4BB-B650-474C-8C96-EA8754AA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B3DC10-EDA2-AC42-ADB7-C35481CE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514FF-971A-9840-8D96-8B8EB57F603B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Respository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9B15E-60AF-3749-A1F0-52568947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931" y="786903"/>
            <a:ext cx="8321566" cy="5284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8860221" y="1737509"/>
            <a:ext cx="178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your </a:t>
            </a:r>
            <a:r>
              <a:rPr lang="en-US" sz="1600" dirty="0" err="1">
                <a:solidFill>
                  <a:schemeClr val="bg1"/>
                </a:solidFill>
              </a:rPr>
              <a:t>CruzID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CF8AEC-6F20-F74D-920D-D161B6D535E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644408" y="1387366"/>
            <a:ext cx="907512" cy="5194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111877" y="1681910"/>
            <a:ext cx="2748344" cy="2248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7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</p:cNvCxnSpPr>
          <p:nvPr/>
        </p:nvCxnSpPr>
        <p:spPr>
          <a:xfrm flipV="1">
            <a:off x="10864905" y="1492002"/>
            <a:ext cx="1" cy="82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9480885" y="2314701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the right term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483C06-F9B6-5749-A2DC-768076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FA9C-9831-A847-85B0-241D76A732EF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5514A6-EB54-3246-961F-C14F11855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590" y="729079"/>
            <a:ext cx="8437254" cy="539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172254" y="344684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this URL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2013557" y="567559"/>
            <a:ext cx="5096691" cy="16711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708F8-10A9-CD44-96FC-01CB98B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5B86-4CA3-C44B-9A1D-4927B8F427FD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8EAB7-41C0-A64E-9EED-A4207711F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227" y="815196"/>
            <a:ext cx="8264991" cy="522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6984123" y="1185716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Did it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501699" y="1267548"/>
            <a:ext cx="482424" cy="8744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stCxn id="6" idx="1"/>
          </p:cNvCxnSpPr>
          <p:nvPr/>
        </p:nvCxnSpPr>
        <p:spPr>
          <a:xfrm flipH="1">
            <a:off x="4641368" y="1354993"/>
            <a:ext cx="2342755" cy="10174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78498" y="1524270"/>
            <a:ext cx="183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 the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576149" y="1807370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Edit the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3ADA7-AC13-0D4D-8F6F-F5D776F48E20}"/>
              </a:ext>
            </a:extLst>
          </p:cNvPr>
          <p:cNvCxnSpPr/>
          <p:nvPr/>
        </p:nvCxnSpPr>
        <p:spPr>
          <a:xfrm flipH="1">
            <a:off x="7991394" y="1709449"/>
            <a:ext cx="70984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464334" y="1976647"/>
            <a:ext cx="105412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7741B0-E270-9949-B228-8EE2568E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3C96-479D-434C-8156-37B619A9EC47}" type="datetime3">
              <a:rPr lang="en-US" smtClean="0"/>
              <a:t>28 December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1331</Words>
  <Application>Microsoft Macintosh PowerPoint</Application>
  <PresentationFormat>Widescreen</PresentationFormat>
  <Paragraphs>204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Office Theme</vt:lpstr>
      <vt:lpstr>Getting Started</vt:lpstr>
      <vt:lpstr>Assumptions</vt:lpstr>
      <vt:lpstr>Let’s get you on the timeshare (server)</vt:lpstr>
      <vt:lpstr>Create an ssh Key</vt:lpstr>
      <vt:lpstr>ssh unix.ucsc.edu</vt:lpstr>
      <vt:lpstr>mkdir cse13s</vt:lpstr>
      <vt:lpstr>Clone the Respository</vt:lpstr>
      <vt:lpstr>Where did you get that?</vt:lpstr>
      <vt:lpstr>Start Work</vt:lpstr>
      <vt:lpstr>Vi/Vim</vt:lpstr>
      <vt:lpstr>Normal Mode</vt:lpstr>
      <vt:lpstr>Commands</vt:lpstr>
      <vt:lpstr>Insert Mode</vt:lpstr>
      <vt:lpstr>Basic Vim Cheat sheet</vt:lpstr>
      <vt:lpstr>Editors live in your fingers…</vt:lpstr>
      <vt:lpstr>vi Makefile</vt:lpstr>
      <vt:lpstr>vi hello.c</vt:lpstr>
      <vt:lpstr>vi README.md</vt:lpstr>
      <vt:lpstr>Does it work?</vt:lpstr>
      <vt:lpstr>Documentation</vt:lpstr>
      <vt:lpstr>Submit using git</vt:lpstr>
      <vt:lpstr>One last thing…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Darrell Long</dc:creator>
  <cp:lastModifiedBy>Darrell Long</cp:lastModifiedBy>
  <cp:revision>3</cp:revision>
  <dcterms:created xsi:type="dcterms:W3CDTF">2019-09-26T03:32:05Z</dcterms:created>
  <dcterms:modified xsi:type="dcterms:W3CDTF">2019-12-28T20:56:19Z</dcterms:modified>
</cp:coreProperties>
</file>